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8"/>
  </p:notesMasterIdLst>
  <p:sldIdLst>
    <p:sldId id="269" r:id="rId2"/>
    <p:sldId id="295" r:id="rId3"/>
    <p:sldId id="294" r:id="rId4"/>
    <p:sldId id="296" r:id="rId5"/>
    <p:sldId id="279" r:id="rId6"/>
    <p:sldId id="271" r:id="rId7"/>
    <p:sldId id="276" r:id="rId8"/>
    <p:sldId id="275" r:id="rId9"/>
    <p:sldId id="280" r:id="rId10"/>
    <p:sldId id="277" r:id="rId11"/>
    <p:sldId id="281" r:id="rId12"/>
    <p:sldId id="282" r:id="rId13"/>
    <p:sldId id="299" r:id="rId14"/>
    <p:sldId id="300" r:id="rId15"/>
    <p:sldId id="297" r:id="rId16"/>
    <p:sldId id="267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99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2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2395833800445E-2"/>
          <c:y val="1.3767589519043E-2"/>
          <c:w val="0.97342995169082103"/>
          <c:h val="0.88411035869886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Лист1!$A$2:$A$25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7.7</c:v>
                </c:pt>
                <c:pt idx="1">
                  <c:v>8</c:v>
                </c:pt>
                <c:pt idx="2">
                  <c:v>9.2000000000000011</c:v>
                </c:pt>
                <c:pt idx="3">
                  <c:v>9.9</c:v>
                </c:pt>
                <c:pt idx="4">
                  <c:v>9.5</c:v>
                </c:pt>
                <c:pt idx="5">
                  <c:v>9</c:v>
                </c:pt>
                <c:pt idx="6">
                  <c:v>10.1</c:v>
                </c:pt>
                <c:pt idx="7">
                  <c:v>10.199999999999999</c:v>
                </c:pt>
                <c:pt idx="8">
                  <c:v>6</c:v>
                </c:pt>
                <c:pt idx="9">
                  <c:v>4</c:v>
                </c:pt>
                <c:pt idx="10">
                  <c:v>3.4</c:v>
                </c:pt>
                <c:pt idx="11">
                  <c:v>4.2</c:v>
                </c:pt>
                <c:pt idx="12">
                  <c:v>2.7</c:v>
                </c:pt>
                <c:pt idx="13">
                  <c:v>2.2000000000000002</c:v>
                </c:pt>
                <c:pt idx="14">
                  <c:v>2.4</c:v>
                </c:pt>
                <c:pt idx="15">
                  <c:v>2.1</c:v>
                </c:pt>
                <c:pt idx="16">
                  <c:v>2</c:v>
                </c:pt>
                <c:pt idx="17">
                  <c:v>4.0999999999999996</c:v>
                </c:pt>
                <c:pt idx="18">
                  <c:v>2.6</c:v>
                </c:pt>
                <c:pt idx="19">
                  <c:v>2</c:v>
                </c:pt>
                <c:pt idx="20">
                  <c:v>1.1000000000000001</c:v>
                </c:pt>
                <c:pt idx="21">
                  <c:v>1.5</c:v>
                </c:pt>
                <c:pt idx="22">
                  <c:v>1.4</c:v>
                </c:pt>
                <c:pt idx="23">
                  <c:v>2.5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Лист1!$A$2:$A$25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Лист1!$C$2:$C$25</c:f>
              <c:numCache>
                <c:formatCode>General</c:formatCode>
                <c:ptCount val="2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Лист1!$A$2:$A$25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Лист1!$D$2:$D$25</c:f>
              <c:numCache>
                <c:formatCode>General</c:formatCode>
                <c:ptCount val="24"/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217624256"/>
        <c:axId val="217624648"/>
      </c:barChart>
      <c:catAx>
        <c:axId val="21762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17624648"/>
        <c:crosses val="autoZero"/>
        <c:auto val="1"/>
        <c:lblAlgn val="ctr"/>
        <c:lblOffset val="100"/>
        <c:noMultiLvlLbl val="0"/>
      </c:catAx>
      <c:valAx>
        <c:axId val="217624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7624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Verdana"/>
          <a:cs typeface="Verdana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66191694426705"/>
          <c:y val="6.8476029830962334E-2"/>
          <c:w val="0.45627820238494349"/>
          <c:h val="0.775911768784209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70C0"/>
              </a:solidFill>
              <a:ln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bg1"/>
                </a:solidFill>
              </a:ln>
            </c:spPr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8"/>
            <c:bubble3D val="0"/>
            <c:spPr>
              <a:solidFill>
                <a:srgbClr val="7030A0"/>
              </a:solidFill>
              <a:ln>
                <a:solidFill>
                  <a:schemeClr val="bg1"/>
                </a:solidFill>
              </a:ln>
            </c:spPr>
          </c:dPt>
          <c:dPt>
            <c:idx val="9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10"/>
            <c:bubble3D val="0"/>
            <c:spPr>
              <a:solidFill>
                <a:srgbClr val="00B050"/>
              </a:solidFill>
              <a:ln>
                <a:solidFill>
                  <a:schemeClr val="bg1"/>
                </a:solidFill>
              </a:ln>
            </c:spPr>
          </c:dPt>
          <c:dLbls>
            <c:dLbl>
              <c:idx val="0"/>
              <c:layout>
                <c:manualLayout>
                  <c:x val="1.8350813873533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Обрабатывающие </a:t>
                    </a:r>
                    <a:r>
                      <a:rPr lang="ru-RU" dirty="0" smtClean="0"/>
                      <a:t>производства </a:t>
                    </a:r>
                  </a:p>
                  <a:p>
                    <a:r>
                      <a:rPr lang="ru-RU" dirty="0" smtClean="0"/>
                      <a:t>15,2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0611679720771803E-2"/>
                  <c:y val="-8.048144581385750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Строительство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7,5%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09477347940203E-2"/>
                  <c:y val="2.426012412733739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Транспорт и </a:t>
                    </a:r>
                    <a:r>
                      <a:rPr lang="ru-RU" dirty="0" smtClean="0"/>
                      <a:t>связь </a:t>
                    </a:r>
                    <a:r>
                      <a:rPr lang="ru-RU" dirty="0"/>
                      <a:t>9,0%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2421925520179498E-2"/>
                  <c:y val="3.37997186152856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Торговля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18,1%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7369215920453195E-2"/>
                  <c:y val="4.682272774554659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Государственное </a:t>
                    </a:r>
                    <a:r>
                      <a:rPr lang="ru-RU" dirty="0" smtClean="0"/>
                      <a:t>управление </a:t>
                    </a:r>
                  </a:p>
                  <a:p>
                    <a:r>
                      <a:rPr lang="ru-RU" dirty="0" smtClean="0"/>
                      <a:t>4,4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6446945709736099E-2"/>
                  <c:y val="3.63233971659525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Наука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4,3%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7.3913662370847797E-3"/>
                  <c:y val="2.951783275562979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9,7%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2308817538792E-3"/>
                  <c:y val="2.62141423868949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Здравоохранение </a:t>
                    </a:r>
                    <a:r>
                      <a:rPr lang="ru-RU" dirty="0"/>
                      <a:t>8,0%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2200878143169402E-2"/>
                  <c:y val="3.95851439002211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Финансы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3,00%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89765604747621E-2"/>
                  <c:y val="-6.73092571279013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другие </a:t>
                    </a:r>
                    <a:r>
                      <a:rPr lang="ru-RU" dirty="0" smtClean="0"/>
                      <a:t>ВЭД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4,10%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3.31004888345739E-3"/>
                  <c:y val="3.3814958106697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Операции с </a:t>
                    </a:r>
                    <a:r>
                      <a:rPr lang="ru-RU" dirty="0" smtClean="0"/>
                      <a:t>недвижимостью </a:t>
                    </a:r>
                    <a:r>
                      <a:rPr lang="ru-RU" dirty="0"/>
                      <a:t>16,90%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Обрабатывающие производства</c:v>
                </c:pt>
                <c:pt idx="1">
                  <c:v>Строительство</c:v>
                </c:pt>
                <c:pt idx="2">
                  <c:v>Транспорт и связь</c:v>
                </c:pt>
                <c:pt idx="3">
                  <c:v>Торговля</c:v>
                </c:pt>
                <c:pt idx="4">
                  <c:v>Государственное управление</c:v>
                </c:pt>
                <c:pt idx="5">
                  <c:v>Наука</c:v>
                </c:pt>
                <c:pt idx="6">
                  <c:v>Образование</c:v>
                </c:pt>
                <c:pt idx="7">
                  <c:v>Здравоохранение</c:v>
                </c:pt>
                <c:pt idx="8">
                  <c:v>Финансы</c:v>
                </c:pt>
                <c:pt idx="9">
                  <c:v>другие ВЭД</c:v>
                </c:pt>
                <c:pt idx="10">
                  <c:v>Операции с недвижимостью</c:v>
                </c:pt>
              </c:strCache>
            </c:strRef>
          </c:cat>
          <c:val>
            <c:numRef>
              <c:f>Лист1!$B$2:$B$12</c:f>
              <c:numCache>
                <c:formatCode>0.0%</c:formatCode>
                <c:ptCount val="11"/>
                <c:pt idx="0">
                  <c:v>0.152</c:v>
                </c:pt>
                <c:pt idx="1">
                  <c:v>7.4999999999999997E-2</c:v>
                </c:pt>
                <c:pt idx="2">
                  <c:v>0.09</c:v>
                </c:pt>
                <c:pt idx="3">
                  <c:v>0.18099999999999999</c:v>
                </c:pt>
                <c:pt idx="4">
                  <c:v>4.3999999999999997E-2</c:v>
                </c:pt>
                <c:pt idx="5">
                  <c:v>4.2999999999999997E-2</c:v>
                </c:pt>
                <c:pt idx="6">
                  <c:v>9.7000000000000003E-2</c:v>
                </c:pt>
                <c:pt idx="7">
                  <c:v>0.08</c:v>
                </c:pt>
                <c:pt idx="8" formatCode="0.00%">
                  <c:v>0.03</c:v>
                </c:pt>
                <c:pt idx="9" formatCode="0.00%">
                  <c:v>4.1000000000000002E-2</c:v>
                </c:pt>
                <c:pt idx="10" formatCode="0.00%">
                  <c:v>0.16900000000000001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 sz="1200">
          <a:latin typeface="Verdana"/>
          <a:cs typeface="Verdana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endParaRPr lang="ru-RU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1.03342692473552E-3"/>
          <c:y val="8.5923272796510394E-2"/>
          <c:w val="0.93895799999999996"/>
          <c:h val="0.68095488469631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Потребность, чел.</c:v>
                </c:pt>
              </c:strCache>
            </c:strRef>
          </c:tx>
          <c:spPr>
            <a:solidFill>
              <a:srgbClr val="5B9BD5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Руководители</c:v>
                </c:pt>
                <c:pt idx="1">
                  <c:v>Специалисты с ВО</c:v>
                </c:pt>
                <c:pt idx="2">
                  <c:v>Специалисты со СПО</c:v>
                </c:pt>
                <c:pt idx="3">
                  <c:v>Технические служащие</c:v>
                </c:pt>
                <c:pt idx="4">
                  <c:v>Квалифицированные работники отраслевых  профессий</c:v>
                </c:pt>
                <c:pt idx="5">
                  <c:v>Квалифицированные рабочие сквозных профессий</c:v>
                </c:pt>
                <c:pt idx="6">
                  <c:v>Неквалифицированные рабочие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14964</c:v>
                </c:pt>
                <c:pt idx="1">
                  <c:v>19340</c:v>
                </c:pt>
                <c:pt idx="2">
                  <c:v>27506</c:v>
                </c:pt>
                <c:pt idx="3">
                  <c:v>1586</c:v>
                </c:pt>
                <c:pt idx="4">
                  <c:v>71546</c:v>
                </c:pt>
                <c:pt idx="5">
                  <c:v>20738</c:v>
                </c:pt>
                <c:pt idx="6">
                  <c:v>42692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Предложение, чел.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layout>
                <c:manualLayout>
                  <c:x val="1.2878909518055001E-2"/>
                  <c:y val="-8.915549446216279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0253944377308E-2"/>
                  <c:y val="-2.43154157438296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6113341164341E-2"/>
                  <c:y val="-4.86308314876600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098636897568599E-2"/>
                  <c:y val="-4.86308314876592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7171879357406501E-2"/>
                  <c:y val="-2.43154157438296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8.5859396787031708E-3"/>
                  <c:y val="-2.431541574383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Руководители</c:v>
                </c:pt>
                <c:pt idx="1">
                  <c:v>Специалисты с ВО</c:v>
                </c:pt>
                <c:pt idx="2">
                  <c:v>Специалисты со СПО</c:v>
                </c:pt>
                <c:pt idx="3">
                  <c:v>Технические служащие</c:v>
                </c:pt>
                <c:pt idx="4">
                  <c:v>Квалифицированные работники отраслевых  профессий</c:v>
                </c:pt>
                <c:pt idx="5">
                  <c:v>Квалифицированные рабочие сквозных профессий</c:v>
                </c:pt>
                <c:pt idx="6">
                  <c:v>Неквалифицированные рабочие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15604</c:v>
                </c:pt>
                <c:pt idx="1">
                  <c:v>11826</c:v>
                </c:pt>
                <c:pt idx="2">
                  <c:v>7790</c:v>
                </c:pt>
                <c:pt idx="3">
                  <c:v>4118</c:v>
                </c:pt>
                <c:pt idx="4">
                  <c:v>27380</c:v>
                </c:pt>
                <c:pt idx="5">
                  <c:v>12726</c:v>
                </c:pt>
                <c:pt idx="6">
                  <c:v>4924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20"/>
        <c:axId val="217625432"/>
        <c:axId val="217625824"/>
      </c:barChart>
      <c:catAx>
        <c:axId val="217625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/>
            </a:pPr>
            <a:endParaRPr lang="ru-RU"/>
          </a:p>
        </c:txPr>
        <c:crossAx val="217625824"/>
        <c:crosses val="autoZero"/>
        <c:auto val="1"/>
        <c:lblAlgn val="ctr"/>
        <c:lblOffset val="100"/>
        <c:noMultiLvlLbl val="1"/>
      </c:catAx>
      <c:valAx>
        <c:axId val="217625824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crossAx val="217625432"/>
        <c:crosses val="autoZero"/>
        <c:crossBetween val="between"/>
        <c:majorUnit val="20000"/>
        <c:minorUnit val="10000"/>
      </c:valAx>
      <c:spPr>
        <a:noFill/>
        <a:ln w="12700" cap="flat">
          <a:noFill/>
          <a:miter lim="400000"/>
        </a:ln>
        <a:effectLst/>
      </c:spPr>
    </c:plotArea>
    <c:legend>
      <c:legendPos val="t"/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algn="l">
            <a:defRPr sz="1800"/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 sz="900">
          <a:latin typeface="Verdana"/>
          <a:cs typeface="Verdana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61250611982347"/>
          <c:y val="0.15005526993485438"/>
          <c:w val="0.39229457691075514"/>
          <c:h val="0.733499170539946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Струкутра трудовы мигрантов в Санкт-Петербурге, тыс.чел.</c:v>
                </c:pt>
              </c:strCache>
            </c:strRef>
          </c:tx>
          <c:spPr>
            <a:ln w="76200" cmpd="sng">
              <a:solidFill>
                <a:schemeClr val="bg1"/>
              </a:solidFill>
            </a:ln>
          </c:spPr>
          <c:explosion val="1"/>
          <c:dPt>
            <c:idx val="0"/>
            <c:bubble3D val="0"/>
            <c:spPr>
              <a:solidFill>
                <a:srgbClr val="276DB6"/>
              </a:solidFill>
              <a:ln w="76200" cmpd="sng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76200" cmpd="sng">
                <a:noFill/>
              </a:ln>
              <a:effectLst/>
            </c:spPr>
          </c:dPt>
          <c:dPt>
            <c:idx val="2"/>
            <c:bubble3D val="0"/>
            <c:spPr>
              <a:solidFill>
                <a:srgbClr val="C00000"/>
              </a:solidFill>
              <a:ln w="76200" cmpd="sng"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122606698619194"/>
                  <c:y val="6.459392490309879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9492320959844598E-2"/>
                  <c:y val="-0.1384137464066350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0886506189886"/>
                  <c:y val="0.11572624780227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Жители Ленинградской области</c:v>
                </c:pt>
                <c:pt idx="1">
                  <c:v>Жители других регионов РФ</c:v>
                </c:pt>
                <c:pt idx="2">
                  <c:v>Легально работающие иностранцы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443</c:v>
                </c:pt>
                <c:pt idx="1">
                  <c:v>213</c:v>
                </c:pt>
                <c:pt idx="2">
                  <c:v>260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4.4669459191781759E-2"/>
          <c:y val="0.23062458135303657"/>
          <c:w val="0.26054253461663257"/>
          <c:h val="0.5137228768088779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Verdana"/>
          <a:cs typeface="Verdana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0.02074</cdr:x>
      <cdr:y>0.90044</cdr:y>
    </cdr:from>
    <cdr:to>
      <cdr:x>0.77737</cdr:x>
      <cdr:y>1</cdr:y>
    </cdr:to>
    <cdr:sp macro="" textlink="">
      <cdr:nvSpPr>
        <cdr:cNvPr id="2" name="Rectangle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8093" y="6434366"/>
          <a:ext cx="7956376" cy="5040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2400" kern="120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Данные НИР, выполненной по заказу КТЗН СПб</a:t>
          </a:r>
          <a:endParaRPr lang="ru-RU" sz="1100" dirty="0">
            <a:solidFill>
              <a:schemeClr val="tx1">
                <a:lumMod val="75000"/>
                <a:lumOff val="25000"/>
              </a:schemeClr>
            </a:solidFill>
            <a:latin typeface="Verdana"/>
            <a:cs typeface="Verdana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0.95933</cdr:x>
      <cdr:y>0.13239</cdr:y>
    </cdr:to>
    <cdr:sp macro="" textlink="">
      <cdr:nvSpPr>
        <cdr:cNvPr id="2" name="Rectangle 2"/>
        <cdr:cNvSpPr>
          <a:spLocks xmlns:a="http://schemas.openxmlformats.org/drawingml/2006/main" noGrp="1" noChangeArrowheads="1"/>
        </cdr:cNvSpPr>
      </cdr:nvSpPr>
      <cdr:spPr bwMode="auto">
        <a:xfrm xmlns:a="http://schemas.openxmlformats.org/drawingml/2006/main">
          <a:off x="-1181950" y="0"/>
          <a:ext cx="9818917" cy="6965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>
          <a:lvl1pPr algn="ctr" rtl="0" eaLnBrk="0" fontAlgn="base" hangingPunct="0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+mj-lt"/>
              <a:ea typeface="+mj-ea"/>
              <a:cs typeface="+mj-cs"/>
            </a:defRPr>
          </a:lvl1pPr>
          <a:lvl2pPr algn="ctr" rtl="0" eaLnBrk="0" fontAlgn="base" hangingPunct="0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2pPr>
          <a:lvl3pPr algn="ctr" rtl="0" eaLnBrk="0" fontAlgn="base" hangingPunct="0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3pPr>
          <a:lvl4pPr algn="ctr" rtl="0" eaLnBrk="0" fontAlgn="base" hangingPunct="0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4pPr>
          <a:lvl5pPr algn="ctr" rtl="0" eaLnBrk="0" fontAlgn="base" hangingPunct="0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5pPr>
          <a:lvl6pPr marL="457200" algn="ctr" rtl="0" fontAlgn="base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6pPr>
          <a:lvl7pPr marL="914400" algn="ctr" rtl="0" fontAlgn="base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7pPr>
          <a:lvl8pPr marL="1371600" algn="ctr" rtl="0" fontAlgn="base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8pPr>
          <a:lvl9pPr marL="1828800" algn="ctr" rtl="0" fontAlgn="base">
            <a:spcBef>
              <a:spcPct val="0"/>
            </a:spcBef>
            <a:spcAft>
              <a:spcPct val="0"/>
            </a:spcAft>
            <a:defRPr sz="4400">
              <a:solidFill>
                <a:schemeClr val="tx2"/>
              </a:solidFill>
              <a:latin typeface="Times New Roman" pitchFamily="18" charset="0"/>
            </a:defRPr>
          </a:lvl9pPr>
        </a:lstStyle>
        <a:p xmlns:a="http://schemas.openxmlformats.org/drawingml/2006/main">
          <a:pPr algn="l"/>
          <a:r>
            <a: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По данным Мониторинга миграционной ситуации </a:t>
          </a:r>
          <a:r>
            <a: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в </a:t>
          </a:r>
          <a:r>
            <a: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Санкт-Петербурге работает </a:t>
          </a:r>
          <a:r>
            <a:rPr lang="ru-RU" sz="1800" dirty="0">
              <a:solidFill>
                <a:srgbClr val="276DB6"/>
              </a:solidFill>
              <a:latin typeface="Verdana"/>
              <a:cs typeface="Verdana"/>
            </a:rPr>
            <a:t>916 тыс. </a:t>
          </a:r>
          <a:r>
            <a: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внутренних</a:t>
          </a:r>
          <a:r>
            <a: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 </a:t>
          </a:r>
          <a:r>
            <a: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и </a:t>
          </a:r>
          <a:r>
            <a: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rPr>
            <a:t>внешних мигрантов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CD08A-59DF-459D-BEBB-16AED684972B}" type="datetimeFigureOut">
              <a:rPr lang="ru-RU" smtClean="0"/>
              <a:t>07.10.2015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8DED9-CD57-4465-A07A-CD14EE1B90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818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8DED9-CD57-4465-A07A-CD14EE1B902D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11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C8D-4BC0-4C8F-B9A6-2266B3E3CDDC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93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733D-A84B-4499-A886-1671F6B810B3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43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5EF-7D92-4954-808A-43302B1AFAA4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64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1D53-6FF9-44BA-95AB-5A46E1197BF1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040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28EE-C6C5-430C-AE65-41D0871196D3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45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2C0C1-B573-4212-969D-9964C6EA081A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882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708FA-BC44-41F1-A23C-0B68E92A5EFA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07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4CCE-7699-463A-BA1B-F0A9EBB89C5A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18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DCE-1E0F-412F-96CD-F2B03D45F7A4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91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DDFE-2A77-4B19-AD22-33FD5BA1AE7B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86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E2152-DE51-495C-959F-0D09A4C5F217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448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56F40-06A0-40C6-9F76-18F2967FDC38}" type="datetime1">
              <a:rPr lang="ru-RU" smtClean="0"/>
              <a:t>07.10.2015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2E063-4162-4D9C-958F-F07C1410A22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25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42765" y="2937519"/>
            <a:ext cx="7056784" cy="2036870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dirty="0" smtClean="0">
                <a:solidFill>
                  <a:srgbClr val="276DB6"/>
                </a:solidFill>
                <a:latin typeface="Verdana"/>
                <a:cs typeface="Verdana"/>
              </a:rPr>
              <a:t>Формирование кадрового потенциала </a:t>
            </a:r>
            <a:br>
              <a:rPr lang="ru-RU" sz="2200" dirty="0" smtClean="0">
                <a:solidFill>
                  <a:srgbClr val="276DB6"/>
                </a:solidFill>
                <a:latin typeface="Verdana"/>
                <a:cs typeface="Verdana"/>
              </a:rPr>
            </a:br>
            <a:r>
              <a:rPr lang="ru-RU" sz="2200" dirty="0" smtClean="0">
                <a:solidFill>
                  <a:srgbClr val="276DB6"/>
                </a:solidFill>
                <a:latin typeface="Verdana"/>
                <a:cs typeface="Verdana"/>
              </a:rPr>
              <a:t>экономики Санкт-Петербурга</a:t>
            </a:r>
          </a:p>
          <a:p>
            <a:pPr algn="ctr"/>
            <a:r>
              <a:rPr lang="ru-RU" sz="2200" dirty="0" smtClean="0">
                <a:solidFill>
                  <a:srgbClr val="276DB6"/>
                </a:solidFill>
                <a:latin typeface="Verdana"/>
                <a:cs typeface="Verdana"/>
              </a:rPr>
              <a:t>в современных условиях</a:t>
            </a:r>
            <a:endParaRPr lang="ru-RU" sz="2200" dirty="0">
              <a:solidFill>
                <a:srgbClr val="276DB6"/>
              </a:solidFill>
              <a:latin typeface="Verdana"/>
              <a:cs typeface="Verdana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88327" y="5719022"/>
            <a:ext cx="7670099" cy="48404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1400" dirty="0">
                <a:solidFill>
                  <a:srgbClr val="276DB6"/>
                </a:solidFill>
                <a:latin typeface="Verdana"/>
                <a:cs typeface="Verdana"/>
              </a:rPr>
              <a:t>Дмитрий Семёнович </a:t>
            </a:r>
            <a:r>
              <a:rPr lang="ru-RU" sz="1400" dirty="0" err="1">
                <a:solidFill>
                  <a:srgbClr val="276DB6"/>
                </a:solidFill>
                <a:latin typeface="Verdana"/>
                <a:cs typeface="Verdana"/>
              </a:rPr>
              <a:t>Чернейко</a:t>
            </a:r>
            <a:r>
              <a:rPr lang="ru-RU" sz="1400" dirty="0">
                <a:solidFill>
                  <a:srgbClr val="276DB6"/>
                </a:solidFill>
                <a:latin typeface="Verdana"/>
                <a:cs typeface="Verdana"/>
              </a:rPr>
              <a:t>,</a:t>
            </a:r>
          </a:p>
          <a:p>
            <a:pPr marL="0" indent="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1400" dirty="0" smtClean="0">
                <a:solidFill>
                  <a:srgbClr val="276DB6"/>
                </a:solidFill>
                <a:latin typeface="Verdana"/>
                <a:cs typeface="Verdana"/>
              </a:rPr>
              <a:t>председатель Комитета по труду и занятости населения Санкт-Петербурга</a:t>
            </a:r>
            <a:endParaRPr lang="ru-RU" sz="1400" dirty="0">
              <a:solidFill>
                <a:srgbClr val="276DB6"/>
              </a:solidFill>
              <a:latin typeface="Verdana"/>
              <a:cs typeface="Verdana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498749" y="2937519"/>
            <a:ext cx="0" cy="100811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2642765" y="2865511"/>
            <a:ext cx="6768752" cy="1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2642765" y="4052117"/>
            <a:ext cx="6768752" cy="1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9555533" y="2937519"/>
            <a:ext cx="0" cy="100811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8" name="Picture 3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453" y="295994"/>
            <a:ext cx="648072" cy="648072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419920" y="1147642"/>
            <a:ext cx="6814393" cy="48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400" dirty="0" smtClean="0">
                <a:solidFill>
                  <a:srgbClr val="276DB6"/>
                </a:solidFill>
                <a:latin typeface="Verdana"/>
                <a:cs typeface="Verdana"/>
              </a:rPr>
              <a:t>ПРАВИТЕЛЬСТВО САНКТ-ПЕТЕРБУРГА </a:t>
            </a:r>
          </a:p>
          <a:p>
            <a:pPr algn="l">
              <a:lnSpc>
                <a:spcPct val="80000"/>
              </a:lnSpc>
            </a:pPr>
            <a:r>
              <a:rPr lang="ru-RU" sz="1400" dirty="0" smtClean="0">
                <a:solidFill>
                  <a:srgbClr val="276DB6"/>
                </a:solidFill>
                <a:latin typeface="Verdana"/>
                <a:cs typeface="Verdana"/>
              </a:rPr>
              <a:t>КОМИТЕТ ПО ТРУДУ И ЗАНЯТОСТИ НАСЕЛЕНИЯ САНКТ-ПЕТЕРБУРГА</a:t>
            </a:r>
          </a:p>
        </p:txBody>
      </p:sp>
    </p:spTree>
    <p:extLst>
      <p:ext uri="{BB962C8B-B14F-4D97-AF65-F5344CB8AC3E}">
        <p14:creationId xmlns:p14="http://schemas.microsoft.com/office/powerpoint/2010/main" val="1234021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659638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СТРУКТУРА ТРУДОВЫХ </a:t>
            </a: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МИГРАНТОВ В САНКТ-ПЕТЕРБУРГЕ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graphicFrame>
        <p:nvGraphicFramePr>
          <p:cNvPr id="9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936762"/>
              </p:ext>
            </p:extLst>
          </p:nvPr>
        </p:nvGraphicFramePr>
        <p:xfrm>
          <a:off x="1330231" y="1383957"/>
          <a:ext cx="10235181" cy="5474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207098" y="6087958"/>
            <a:ext cx="801499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Данные НИР, выполненной по заказу КТЗН СПб</a:t>
            </a: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10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10" name="Picture 4" descr="GER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583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3608" y="705829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СОЗДАНИЕ СИСТЕМ КАДРОВОГО ОБЕСПЕЧЕНИЯ ─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РЕШЕНИЕ ПРОБЛЕМ РЫНКА ТРУДА И ЗАЛОГ РАЗВИТИЯ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11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2058507" y="1875639"/>
            <a:ext cx="923269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Научные исследования как </a:t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базис принятия управленческих решений</a:t>
            </a:r>
          </a:p>
          <a:p>
            <a:pPr>
              <a:buClr>
                <a:srgbClr val="FF0000"/>
              </a:buClr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cs typeface="Calibri"/>
              </a:rPr>
              <a:t>Стратегия развития отрасли и технологический </a:t>
            </a:r>
            <a:r>
              <a:rPr lang="ru-RU" sz="2000" dirty="0" err="1" smtClean="0">
                <a:cs typeface="Calibri"/>
              </a:rPr>
              <a:t>форсайт</a:t>
            </a:r>
            <a:endParaRPr lang="ru-RU" sz="2000" dirty="0" smtClean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Формирование единой кадровой потребности </a:t>
            </a:r>
            <a:r>
              <a:rPr lang="ru-RU" sz="2000" dirty="0" smtClean="0">
                <a:cs typeface="Calibri"/>
              </a:rPr>
              <a:t>для отрасли (кластера) </a:t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и </a:t>
            </a:r>
            <a:r>
              <a:rPr lang="ru-RU" sz="2000" dirty="0">
                <a:cs typeface="Calibri"/>
              </a:rPr>
              <a:t>заказа региональной системе профессионального образования, включая </a:t>
            </a:r>
            <a:r>
              <a:rPr lang="ru-RU" sz="2000" dirty="0" smtClean="0">
                <a:cs typeface="Calibri"/>
              </a:rPr>
              <a:t>ДПО </a:t>
            </a: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Профессиональные стандарты </a:t>
            </a:r>
            <a:r>
              <a:rPr lang="ru-RU" sz="2000" dirty="0" smtClean="0">
                <a:cs typeface="Calibri"/>
              </a:rPr>
              <a:t> </a:t>
            </a:r>
            <a:r>
              <a:rPr lang="ru-RU" sz="2000" dirty="0">
                <a:cs typeface="Calibri"/>
              </a:rPr>
              <a:t>и </a:t>
            </a:r>
            <a:r>
              <a:rPr lang="ru-RU" sz="2000" dirty="0" err="1">
                <a:cs typeface="Calibri"/>
              </a:rPr>
              <a:t>компетентностные</a:t>
            </a:r>
            <a:r>
              <a:rPr lang="ru-RU" sz="2000" dirty="0">
                <a:cs typeface="Calibri"/>
              </a:rPr>
              <a:t> </a:t>
            </a:r>
            <a:r>
              <a:rPr lang="ru-RU" sz="2000" dirty="0" smtClean="0">
                <a:cs typeface="Calibri"/>
              </a:rPr>
              <a:t/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модели как основа образовательных стандартов</a:t>
            </a:r>
          </a:p>
          <a:p>
            <a:pPr>
              <a:buClr>
                <a:srgbClr val="FF0000"/>
              </a:buClr>
            </a:pPr>
            <a:r>
              <a:rPr lang="ru-RU" sz="2000" dirty="0" smtClean="0">
                <a:cs typeface="Calibri"/>
              </a:rPr>
              <a:t> </a:t>
            </a: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Участие </a:t>
            </a:r>
            <a:r>
              <a:rPr lang="ru-RU" sz="2000" dirty="0" smtClean="0">
                <a:cs typeface="Calibri"/>
              </a:rPr>
              <a:t>работодателей и объединений работодателей </a:t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в разработке </a:t>
            </a:r>
            <a:r>
              <a:rPr lang="ru-RU" sz="2000" dirty="0">
                <a:cs typeface="Calibri"/>
              </a:rPr>
              <a:t>программ </a:t>
            </a:r>
            <a:r>
              <a:rPr lang="ru-RU" sz="2000" dirty="0" smtClean="0">
                <a:cs typeface="Calibri"/>
              </a:rPr>
              <a:t>обучения</a:t>
            </a:r>
            <a:r>
              <a:rPr lang="ru-RU" sz="2000" dirty="0">
                <a:cs typeface="Calibri"/>
              </a:rPr>
              <a:t>, включая </a:t>
            </a:r>
            <a:r>
              <a:rPr lang="ru-RU" sz="2000" dirty="0" smtClean="0">
                <a:cs typeface="Calibri"/>
              </a:rPr>
              <a:t>обучение </a:t>
            </a:r>
            <a:r>
              <a:rPr lang="ru-RU" sz="2000" dirty="0">
                <a:cs typeface="Calibri"/>
              </a:rPr>
              <a:t>на </a:t>
            </a:r>
            <a:r>
              <a:rPr lang="ru-RU" sz="2000" dirty="0" smtClean="0">
                <a:cs typeface="Calibri"/>
              </a:rPr>
              <a:t>производстве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>
              <a:buClr>
                <a:srgbClr val="FF0000"/>
              </a:buClr>
            </a:pPr>
            <a:endParaRPr lang="en-US" sz="2000" dirty="0" smtClean="0">
              <a:cs typeface="Calibri"/>
            </a:endParaRPr>
          </a:p>
          <a:p>
            <a:endParaRPr lang="ru-RU" sz="2000" dirty="0"/>
          </a:p>
          <a:p>
            <a:pPr lvl="0"/>
            <a:endParaRPr lang="ru-RU" dirty="0">
              <a:latin typeface="Calibri"/>
              <a:cs typeface="Calibri"/>
            </a:endParaRPr>
          </a:p>
        </p:txBody>
      </p: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16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3608" y="705829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СОЗДАНИЕ СИСТЕМ КАДРОВОГО ОБЕСПЕЧЕНИЯ ─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РЕШЕНИЕ ПРОБЛЕМ РЫНКА ТРУДА И ЗАЛОГ РАЗВИТИЯ 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12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4" name="Прямоугольник 3"/>
          <p:cNvSpPr/>
          <p:nvPr/>
        </p:nvSpPr>
        <p:spPr>
          <a:xfrm>
            <a:off x="2037035" y="1831760"/>
            <a:ext cx="816128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Управление трудом: нормирование, система </a:t>
            </a:r>
            <a:r>
              <a:rPr lang="ru-RU" sz="2000" dirty="0" smtClean="0">
                <a:cs typeface="Calibri"/>
              </a:rPr>
              <a:t/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мотивации</a:t>
            </a:r>
            <a:r>
              <a:rPr lang="ru-RU" sz="2000" dirty="0">
                <a:cs typeface="Calibri"/>
              </a:rPr>
              <a:t>, </a:t>
            </a:r>
            <a:r>
              <a:rPr lang="ru-RU" sz="2000" dirty="0" smtClean="0">
                <a:cs typeface="Calibri"/>
              </a:rPr>
              <a:t>кадровое </a:t>
            </a:r>
            <a:r>
              <a:rPr lang="ru-RU" sz="2000" dirty="0">
                <a:cs typeface="Calibri"/>
              </a:rPr>
              <a:t>проектирование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Оценка источников  кадрового </a:t>
            </a:r>
            <a:r>
              <a:rPr lang="ru-RU" sz="2000" dirty="0" smtClean="0">
                <a:cs typeface="Calibri"/>
              </a:rPr>
              <a:t>обеспечения</a:t>
            </a:r>
            <a:r>
              <a:rPr lang="ru-RU" sz="2000" dirty="0">
                <a:cs typeface="Calibri"/>
              </a:rPr>
              <a:t/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и  их стоимости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Подбор </a:t>
            </a:r>
            <a:r>
              <a:rPr lang="ru-RU" sz="2000" dirty="0" smtClean="0">
                <a:cs typeface="Calibri"/>
              </a:rPr>
              <a:t>необходимых работников, </a:t>
            </a:r>
            <a:r>
              <a:rPr lang="ru-RU" sz="2000" dirty="0">
                <a:cs typeface="Calibri"/>
              </a:rPr>
              <a:t>в том числе </a:t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в других регионах и странах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cs typeface="Calibri"/>
              </a:rPr>
              <a:t>Комплексная система профориентации,</a:t>
            </a:r>
            <a:r>
              <a:rPr lang="ru-RU" sz="2000" dirty="0">
                <a:cs typeface="Calibri"/>
              </a:rPr>
              <a:t/>
            </a:r>
            <a:br>
              <a:rPr lang="ru-RU" sz="2000" dirty="0">
                <a:cs typeface="Calibri"/>
              </a:rPr>
            </a:br>
            <a:r>
              <a:rPr lang="ru-RU" sz="2000" dirty="0" smtClean="0">
                <a:cs typeface="Calibri"/>
              </a:rPr>
              <a:t>включающая популяризацию важных дефицитных </a:t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и перспективных специальностей</a:t>
            </a:r>
            <a:r>
              <a:rPr lang="ru-RU" sz="2000" dirty="0">
                <a:cs typeface="Calibri"/>
              </a:rPr>
              <a:t/>
            </a:r>
            <a:br>
              <a:rPr lang="ru-RU" sz="2000" dirty="0">
                <a:cs typeface="Calibri"/>
              </a:rPr>
            </a:br>
            <a:endParaRPr lang="ru-RU" sz="2000" dirty="0">
              <a:cs typeface="Calibri"/>
            </a:endParaRPr>
          </a:p>
        </p:txBody>
      </p: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46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3608" y="828939"/>
            <a:ext cx="7704856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НЕОБХОДИМЫЕ УСЛОВИЯ ВЗАИМОДЕЙСТВИЯ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13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4" name="Прямоугольник 3"/>
          <p:cNvSpPr/>
          <p:nvPr/>
        </p:nvSpPr>
        <p:spPr>
          <a:xfrm>
            <a:off x="1645149" y="1626826"/>
            <a:ext cx="8161283" cy="128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/>
              <a:t>Единое </a:t>
            </a:r>
            <a:r>
              <a:rPr lang="ru-RU" sz="2200" dirty="0" smtClean="0"/>
              <a:t>целеполагание</a:t>
            </a:r>
          </a:p>
          <a:p>
            <a:pPr lvl="0">
              <a:lnSpc>
                <a:spcPct val="120000"/>
              </a:lnSpc>
              <a:buClr>
                <a:srgbClr val="FF0000"/>
              </a:buClr>
            </a:pPr>
            <a:endParaRPr lang="ru-RU" sz="2200" dirty="0"/>
          </a:p>
          <a:p>
            <a:pPr marL="342900" lvl="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/>
              <a:t>Единый информационный протокол</a:t>
            </a:r>
            <a:endParaRPr lang="en-US" sz="2200" dirty="0"/>
          </a:p>
        </p:txBody>
      </p: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  <p:cxnSp>
        <p:nvCxnSpPr>
          <p:cNvPr id="10" name="Straight Connector 6"/>
          <p:cNvCxnSpPr/>
          <p:nvPr/>
        </p:nvCxnSpPr>
        <p:spPr bwMode="auto">
          <a:xfrm flipH="1">
            <a:off x="1069743" y="3430037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408279" y="3566280"/>
            <a:ext cx="7704856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МЕХАНИЗМЫ ВЗАИМОДЕЙСТВИЯ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cxnSp>
        <p:nvCxnSpPr>
          <p:cNvPr id="12" name="Straight Connector 5"/>
          <p:cNvCxnSpPr/>
          <p:nvPr/>
        </p:nvCxnSpPr>
        <p:spPr bwMode="auto">
          <a:xfrm>
            <a:off x="1069743" y="3555706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" name="Straight Connector 6"/>
          <p:cNvCxnSpPr/>
          <p:nvPr/>
        </p:nvCxnSpPr>
        <p:spPr bwMode="auto">
          <a:xfrm flipH="1">
            <a:off x="1069742" y="4001537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645149" y="3713843"/>
            <a:ext cx="8876310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endParaRPr lang="ru-RU" sz="2400" b="1" dirty="0" smtClean="0">
              <a:latin typeface="PT Sans" pitchFamily="34" charset="-52"/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/>
              <a:t>План мероприятий государственной программы «Содействие занятости населения в Санкт-Петербурге» на 2015-2020 гг</a:t>
            </a:r>
            <a:r>
              <a:rPr lang="ru-RU" sz="2000" dirty="0" smtClean="0"/>
              <a:t>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Дорожная </a:t>
            </a:r>
            <a:r>
              <a:rPr lang="ru-RU" sz="2000" dirty="0"/>
              <a:t>карта развития трудовых ресурсов </a:t>
            </a:r>
            <a:r>
              <a:rPr lang="ru-RU" sz="2000" dirty="0" smtClean="0"/>
              <a:t>Санкт-Петербурга:</a:t>
            </a:r>
            <a:r>
              <a:rPr lang="en-US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соглашения, кластеры, ассоциации, Комитет по рынку труда, профессиональному образованию и стандартам СПП СПб </a:t>
            </a:r>
            <a:r>
              <a:rPr lang="ru-RU" sz="2000" dirty="0"/>
              <a:t>и </a:t>
            </a:r>
            <a:r>
              <a:rPr lang="ru-RU" sz="2000" dirty="0" smtClean="0"/>
              <a:t>т.д.</a:t>
            </a:r>
            <a:endParaRPr lang="ru-RU" sz="200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56687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3608" y="705829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ПРИМЕРЫ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ВЗАИМОДЕЙСТВИЯ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14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09754" y="1719308"/>
            <a:ext cx="887729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Работа по созданию кадастра профессий и специальностей для ведущих экономических кластеров Санкт-Петербурга: </a:t>
            </a:r>
          </a:p>
          <a:p>
            <a:pPr marL="358775" lvl="0" fontAlgn="base">
              <a:buClr>
                <a:srgbClr val="FF0000"/>
              </a:buClr>
            </a:pP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фармацевтической </a:t>
            </a:r>
            <a:r>
              <a:rPr lang="ru-RU" sz="2000" dirty="0">
                <a:effectLst>
                  <a:outerShdw sx="0" sy="0">
                    <a:srgbClr val="000000"/>
                  </a:outerShdw>
                </a:effectLst>
              </a:rPr>
              <a:t>и </a:t>
            </a: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медицинской промышленности;</a:t>
            </a:r>
            <a:endParaRPr lang="ru-RU" sz="2000" dirty="0">
              <a:effectLst>
                <a:outerShdw sx="0" sy="0">
                  <a:srgbClr val="000000"/>
                </a:outerShdw>
              </a:effectLst>
            </a:endParaRPr>
          </a:p>
          <a:p>
            <a:pPr marL="358775" lvl="0" fontAlgn="base">
              <a:buClr>
                <a:srgbClr val="FF0000"/>
              </a:buClr>
            </a:pP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отрасли </a:t>
            </a:r>
            <a:r>
              <a:rPr lang="ru-RU" sz="2000" dirty="0">
                <a:effectLst>
                  <a:outerShdw sx="0" sy="0">
                    <a:srgbClr val="000000"/>
                  </a:outerShdw>
                </a:effectLst>
              </a:rPr>
              <a:t>информационных технологий;</a:t>
            </a:r>
          </a:p>
          <a:p>
            <a:pPr marL="358775" lvl="0" fontAlgn="base">
              <a:buClr>
                <a:srgbClr val="FF0000"/>
              </a:buClr>
            </a:pP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судостроительной отрасли;</a:t>
            </a:r>
            <a:endParaRPr lang="ru-RU" sz="2000" dirty="0">
              <a:effectLst>
                <a:outerShdw sx="0" sy="0">
                  <a:srgbClr val="000000"/>
                </a:outerShdw>
              </a:effectLst>
            </a:endParaRPr>
          </a:p>
          <a:p>
            <a:pPr marL="358775" lvl="0" fontAlgn="base">
              <a:buClr>
                <a:srgbClr val="FF0000"/>
              </a:buClr>
            </a:pP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отрасли </a:t>
            </a:r>
            <a:r>
              <a:rPr lang="ru-RU" sz="2000" dirty="0">
                <a:effectLst>
                  <a:outerShdw sx="0" sy="0">
                    <a:srgbClr val="000000"/>
                  </a:outerShdw>
                </a:effectLst>
              </a:rPr>
              <a:t>жилищно-коммунального </a:t>
            </a:r>
            <a:r>
              <a:rPr lang="ru-RU" sz="2000" dirty="0" smtClean="0">
                <a:effectLst>
                  <a:outerShdw sx="0" sy="0">
                    <a:srgbClr val="000000"/>
                  </a:outerShdw>
                </a:effectLst>
              </a:rPr>
              <a:t>хозяйства.</a:t>
            </a:r>
          </a:p>
          <a:p>
            <a:pPr marL="358775" lvl="0" fontAlgn="base">
              <a:buClr>
                <a:srgbClr val="FF0000"/>
              </a:buClr>
            </a:pPr>
            <a:endParaRPr lang="ru-RU" sz="2000" dirty="0" smtClean="0"/>
          </a:p>
          <a:p>
            <a:pPr marL="342900" indent="-342900" fontAlgn="base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Работа с Комитетом </a:t>
            </a:r>
            <a:r>
              <a:rPr lang="ru-RU" sz="2000" dirty="0"/>
              <a:t>по развитию транспортной </a:t>
            </a:r>
            <a:r>
              <a:rPr lang="ru-RU" sz="2000" dirty="0" smtClean="0"/>
              <a:t>инфраструктуры </a:t>
            </a:r>
            <a:br>
              <a:rPr lang="ru-RU" sz="2000" dirty="0" smtClean="0"/>
            </a:br>
            <a:r>
              <a:rPr lang="ru-RU" sz="2000" dirty="0" smtClean="0"/>
              <a:t>Санкт-Петербурга, Комитетом </a:t>
            </a:r>
            <a:r>
              <a:rPr lang="ru-RU" sz="2000" dirty="0"/>
              <a:t>по </a:t>
            </a:r>
            <a:r>
              <a:rPr lang="ru-RU" sz="2000" dirty="0" smtClean="0"/>
              <a:t>строительству,</a:t>
            </a:r>
            <a:r>
              <a:rPr lang="ru-RU" sz="2000" dirty="0"/>
              <a:t> </a:t>
            </a:r>
            <a:r>
              <a:rPr lang="ru-RU" sz="2000" dirty="0" smtClean="0"/>
              <a:t>Комитетом </a:t>
            </a:r>
            <a:r>
              <a:rPr lang="ru-RU" sz="2000" dirty="0"/>
              <a:t>по </a:t>
            </a:r>
            <a:r>
              <a:rPr lang="ru-RU" sz="2000" dirty="0" smtClean="0"/>
              <a:t>транспорту, Комитетом по </a:t>
            </a:r>
            <a:r>
              <a:rPr lang="ru-RU" sz="2000" dirty="0"/>
              <a:t>энергетике и инженерному </a:t>
            </a:r>
            <a:r>
              <a:rPr lang="ru-RU" sz="2000" dirty="0" smtClean="0"/>
              <a:t>обеспечению и другими по созданию систем кадрового обеспечения для курируемых отраслей.</a:t>
            </a:r>
            <a:endParaRPr lang="ru-RU" sz="2000" dirty="0"/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Формирование инновационного кластера ювелиров.</a:t>
            </a:r>
            <a:endParaRPr lang="ru-RU" sz="2000" dirty="0"/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34167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3608" y="705829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РЕЗУЛЬТАТЫ РЕГУЛИРОВАНИЯ РЫНКА ТРУДА</a:t>
            </a: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 ПОМОЩЬЮ СОЗАДНИЯ СИСТЕМ КАДРОВОГО ОБЕСПЕЧЕНИЯ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15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68933" y="1539694"/>
            <a:ext cx="88772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Снижение издержек на подготовку персонала 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Решение проблемы кадрового дефицита 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Решение проблемы низкой контролируемости трудовой миграции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Устранение диспропорций в развитии национального рынка труда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Повышение производительности труда и создание высокопроизводительных рабочих мест 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Рост глобальной конкурентоспособности и экономическое развитие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Рациональное использование и развитие человеческого капитала, </a:t>
            </a:r>
            <a:br>
              <a:rPr lang="ru-RU" sz="2000" dirty="0" smtClean="0"/>
            </a:br>
            <a:r>
              <a:rPr lang="ru-RU" sz="2000" dirty="0" smtClean="0"/>
              <a:t>повышение его рентабельности 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/>
              <a:t>Создание возможностей для самореализации, развития навыков </a:t>
            </a:r>
            <a:br>
              <a:rPr lang="ru-RU" sz="2000" dirty="0" smtClean="0"/>
            </a:br>
            <a:r>
              <a:rPr lang="ru-RU" sz="2000" dirty="0" smtClean="0"/>
              <a:t>и компетенций граждан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7378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03648" y="2996952"/>
            <a:ext cx="6408712" cy="50405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smtClean="0">
                <a:solidFill>
                  <a:srgbClr val="276DB6"/>
                </a:solidFill>
                <a:latin typeface="Verdana"/>
                <a:cs typeface="Verdana"/>
              </a:rPr>
              <a:t>СПАСИБО ЗА ВНИМАНИЕ!</a:t>
            </a:r>
            <a:endParaRPr lang="ru-RU" sz="3600" dirty="0" smtClean="0">
              <a:solidFill>
                <a:srgbClr val="276DB6"/>
              </a:solidFill>
              <a:latin typeface="Verdana"/>
              <a:cs typeface="Verdana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187624" y="2996952"/>
            <a:ext cx="0" cy="504056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339185" y="6054508"/>
            <a:ext cx="7670099" cy="48404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60000"/>
              </a:lnSpc>
              <a:buNone/>
            </a:pPr>
            <a:r>
              <a:rPr lang="ru-RU" sz="1400" dirty="0" smtClean="0">
                <a:latin typeface="Verdana"/>
                <a:cs typeface="Verdana"/>
              </a:rPr>
              <a:t>Санкт-Петербург </a:t>
            </a:r>
          </a:p>
          <a:p>
            <a:pPr marL="0" indent="0" algn="ctr">
              <a:lnSpc>
                <a:spcPct val="60000"/>
              </a:lnSpc>
              <a:buNone/>
            </a:pPr>
            <a:r>
              <a:rPr lang="ru-RU" sz="1400" dirty="0" smtClean="0">
                <a:latin typeface="Verdana"/>
                <a:cs typeface="Verdana"/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192088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48273" y="733475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ОСОБЕННОСТИ СОВРЕМЕННОГО ЭТАПА</a:t>
            </a: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РАЗВИТИЯ РЫНКА ТРУДА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2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2058508" y="1875639"/>
            <a:ext cx="883809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Неразвитость  институтов и недостаток информации о </a:t>
            </a:r>
            <a:r>
              <a:rPr lang="ru-RU" sz="2000">
                <a:cs typeface="Calibri"/>
              </a:rPr>
              <a:t>рынке </a:t>
            </a:r>
            <a:r>
              <a:rPr lang="ru-RU" sz="2000" smtClean="0">
                <a:cs typeface="Calibri"/>
              </a:rPr>
              <a:t>труда</a:t>
            </a:r>
            <a:endParaRPr lang="en-US" sz="2000" dirty="0">
              <a:cs typeface="Calibri"/>
            </a:endParaRPr>
          </a:p>
          <a:p>
            <a:pPr marL="514350" lvl="0" indent="-51435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Сложность выработки кадровых стратегий</a:t>
            </a:r>
            <a:endParaRPr lang="en-US" sz="2000" dirty="0">
              <a:cs typeface="Calibri"/>
            </a:endParaRPr>
          </a:p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/>
          </a:p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/>
              <a:t>Развитие гибких и дистанционных форм занятости</a:t>
            </a:r>
          </a:p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Изменение содержания труда</a:t>
            </a:r>
          </a:p>
          <a:p>
            <a:pPr marL="342900" lvl="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/>
              <a:t>Приобретение новых компетенций в течение всей карьеры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/>
              <a:t>Ключевое значение функции заказчика персонала </a:t>
            </a:r>
            <a:br>
              <a:rPr lang="ru-RU" sz="2000" dirty="0"/>
            </a:br>
            <a:r>
              <a:rPr lang="ru-RU" sz="2000" dirty="0"/>
              <a:t>и образовательных услуг</a:t>
            </a:r>
          </a:p>
          <a:p>
            <a:pPr>
              <a:buClr>
                <a:srgbClr val="FF0000"/>
              </a:buClr>
            </a:pPr>
            <a:endParaRPr lang="ru-RU" sz="2000" dirty="0">
              <a:cs typeface="Calibri"/>
            </a:endParaRPr>
          </a:p>
          <a:p>
            <a:pPr>
              <a:buClr>
                <a:srgbClr val="FF0000"/>
              </a:buClr>
            </a:pPr>
            <a:endParaRPr lang="en-US" sz="2000" dirty="0"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dirty="0">
              <a:cs typeface="Calibri"/>
            </a:endParaRPr>
          </a:p>
          <a:p>
            <a:endParaRPr lang="ru-RU" sz="2000" dirty="0"/>
          </a:p>
          <a:p>
            <a:pPr lvl="0"/>
            <a:endParaRPr lang="ru-RU" dirty="0">
              <a:latin typeface="Calibri"/>
              <a:cs typeface="Calibri"/>
            </a:endParaRPr>
          </a:p>
        </p:txBody>
      </p: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79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659638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КЛЮЧЕВЫЕ ПРОБЛЕМЫ В СФЕРЕ КАДРОВОГО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ОБЕСПЕЧЕНИЯ ОТРАСЛЕЙ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3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780923" y="1735495"/>
            <a:ext cx="883809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cs typeface="Calibri"/>
              </a:rPr>
              <a:t>Дефицит квалифицированных кадров</a:t>
            </a:r>
            <a:endParaRPr lang="en-US" sz="2000" dirty="0">
              <a:cs typeface="Calibri"/>
            </a:endParaRPr>
          </a:p>
          <a:p>
            <a:pPr lvl="0">
              <a:buClr>
                <a:srgbClr val="FF0000"/>
              </a:buClr>
            </a:pPr>
            <a:endParaRPr lang="ru-RU" sz="2000" dirty="0" smtClean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Отсутствие эффективно и предсказуемо </a:t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функционирующих институтов рынка труда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>
                <a:cs typeface="Calibri"/>
              </a:rPr>
              <a:t>Недостаток информации о рынке труда </a:t>
            </a:r>
            <a:br>
              <a:rPr lang="ru-RU" sz="2000" dirty="0">
                <a:cs typeface="Calibri"/>
              </a:rPr>
            </a:br>
            <a:r>
              <a:rPr lang="ru-RU" sz="2000" dirty="0">
                <a:cs typeface="Calibri"/>
              </a:rPr>
              <a:t>и происходящих на нем процессах у ключевых </a:t>
            </a:r>
            <a:r>
              <a:rPr lang="ru-RU" sz="2000" dirty="0" smtClean="0">
                <a:cs typeface="Calibri"/>
              </a:rPr>
              <a:t>игроков, приводящий</a:t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к сложности формирования стратегий в сфере развития </a:t>
            </a:r>
            <a:br>
              <a:rPr lang="ru-RU" sz="2000" dirty="0" smtClean="0">
                <a:cs typeface="Calibri"/>
              </a:rPr>
            </a:br>
            <a:r>
              <a:rPr lang="ru-RU" sz="2000" dirty="0" smtClean="0">
                <a:cs typeface="Calibri"/>
              </a:rPr>
              <a:t>человеческого капитала</a:t>
            </a:r>
            <a:endParaRPr lang="en-US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cs typeface="Calibri"/>
              </a:rPr>
              <a:t>Неполное использование кадрового потенциала</a:t>
            </a:r>
          </a:p>
          <a:p>
            <a:pPr>
              <a:buClr>
                <a:srgbClr val="FF0000"/>
              </a:buClr>
            </a:pPr>
            <a:endParaRPr lang="ru-RU" sz="2000" dirty="0">
              <a:cs typeface="Calibri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cs typeface="Calibri"/>
              </a:rPr>
              <a:t>Отсутствие стратегии кадрового обеспечения для отраслей и кластеров</a:t>
            </a:r>
            <a:endParaRPr lang="ru-RU" sz="2000" dirty="0">
              <a:cs typeface="Calibri"/>
            </a:endParaRPr>
          </a:p>
          <a:p>
            <a:pPr>
              <a:buClr>
                <a:srgbClr val="FF0000"/>
              </a:buClr>
            </a:pPr>
            <a:endParaRPr lang="ru-RU" sz="2000" dirty="0">
              <a:cs typeface="Calibri"/>
            </a:endParaRPr>
          </a:p>
          <a:p>
            <a:pPr>
              <a:buClr>
                <a:srgbClr val="FF0000"/>
              </a:buClr>
            </a:pPr>
            <a:endParaRPr lang="en-US" sz="2000" dirty="0"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dirty="0">
              <a:cs typeface="Calibri"/>
            </a:endParaRPr>
          </a:p>
          <a:p>
            <a:endParaRPr lang="ru-RU" sz="2000" dirty="0"/>
          </a:p>
          <a:p>
            <a:pPr lvl="0"/>
            <a:endParaRPr lang="ru-RU" dirty="0">
              <a:latin typeface="Calibri"/>
              <a:cs typeface="Calibri"/>
            </a:endParaRPr>
          </a:p>
        </p:txBody>
      </p: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69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659638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НЕДОСТАТОЧНО ЭФФЕКТВНЫЕ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РЕШЕНИЯ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4</a:t>
            </a:fld>
            <a:endParaRPr lang="ru-RU" dirty="0"/>
          </a:p>
        </p:txBody>
      </p: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927880" y="2025365"/>
            <a:ext cx="883809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 smtClean="0"/>
              <a:t>Примат подготовки </a:t>
            </a:r>
            <a:r>
              <a:rPr lang="ru-RU" sz="2200" dirty="0"/>
              <a:t>персонала  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200" dirty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/>
              <a:t>Привлечение кадров после запуска проектов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200" dirty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 smtClean="0"/>
              <a:t>Создание и сохранение «дешевых</a:t>
            </a:r>
            <a:r>
              <a:rPr lang="ru-RU" sz="2200" dirty="0"/>
              <a:t>» рабочих мест, </a:t>
            </a:r>
            <a:br>
              <a:rPr lang="ru-RU" sz="2200" dirty="0"/>
            </a:br>
            <a:r>
              <a:rPr lang="ru-RU" sz="2200" dirty="0"/>
              <a:t>предполагающих низкую производительность труда </a:t>
            </a:r>
            <a:br>
              <a:rPr lang="ru-RU" sz="2200" dirty="0"/>
            </a:br>
            <a:r>
              <a:rPr lang="ru-RU" sz="2200" dirty="0"/>
              <a:t>и устаревшие </a:t>
            </a:r>
            <a:r>
              <a:rPr lang="ru-RU" sz="2200" dirty="0" smtClean="0"/>
              <a:t>технологии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ru-RU" sz="2200" dirty="0" smtClean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200" dirty="0" smtClean="0"/>
              <a:t>Массовое привлечение иностранных работников</a:t>
            </a:r>
            <a:br>
              <a:rPr lang="ru-RU" sz="2200" dirty="0" smtClean="0"/>
            </a:br>
            <a:r>
              <a:rPr lang="ru-RU" sz="2200" dirty="0" smtClean="0"/>
              <a:t>невысокой квалификации</a:t>
            </a:r>
            <a:endParaRPr lang="en-US" sz="2000" dirty="0">
              <a:cs typeface="Calibri"/>
            </a:endParaRPr>
          </a:p>
          <a:p>
            <a:endParaRPr lang="ru-RU" sz="2000" dirty="0"/>
          </a:p>
          <a:p>
            <a:pPr lvl="0"/>
            <a:endParaRPr lang="ru-RU" dirty="0">
              <a:latin typeface="Calibri"/>
              <a:cs typeface="Calibri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291" y="3512457"/>
            <a:ext cx="1905000" cy="1905000"/>
          </a:xfrm>
          <a:prstGeom prst="rect">
            <a:avLst/>
          </a:prstGeom>
        </p:spPr>
      </p:pic>
      <p:pic>
        <p:nvPicPr>
          <p:cNvPr id="10" name="Picture 4" descr="GER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1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747663"/>
            <a:ext cx="7704856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СИТУАЦИЯ НА РЫНКЕ ТРУДА </a:t>
            </a:r>
            <a:b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</a:b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САНКТ-ПЕТЕРБУРГА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5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28759" y="1559220"/>
            <a:ext cx="105632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187624" y="2060848"/>
            <a:ext cx="10250540" cy="3043566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Населени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е Санкт-Петербурга </a:t>
            </a:r>
            <a:r>
              <a:rPr lang="ru-RU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сосотавляет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5 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191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690 человек</a:t>
            </a:r>
          </a:p>
          <a:p>
            <a:pPr>
              <a:defRPr/>
            </a:pP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Экономически активное население Санкт-Петербурга составляет 2,96 млн. человек</a:t>
            </a:r>
          </a:p>
          <a:p>
            <a:pPr>
              <a:defRPr/>
            </a:pP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Средняя номинальная заработная плата одного работника, начисленная в</a:t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августе 2015 года, составила 44 813 руб. </a:t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Во втором квартале 2015 г. уровень общей безработицы (по методологии МОТ) </a:t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в Санкт-Петербурге составил 2,2%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(65 250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человек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)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от экономически активного населения (ЭАН).</a:t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/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Уровень занятости населения Санкт-Петербурга в возрасте 15-72 лет составил 71,9%.</a:t>
            </a:r>
          </a:p>
          <a:p>
            <a:pPr>
              <a:defRPr/>
            </a:pP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/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 </a:t>
            </a:r>
            <a:b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</a:b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358708" y="6427893"/>
            <a:ext cx="8130019" cy="43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Данные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Росстата</a:t>
            </a: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13" name="Picture 4" descr="GER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370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5" y="772812"/>
            <a:ext cx="10779325" cy="5847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ДИНАМИКА УРОВНЯ БЕЗРАБОТИЦЫ ПО МЕТОДОЛОГИИ МОТ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В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САНКТ-ПЕТЕРБУРГЕ </a:t>
            </a:r>
            <a:endPara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1992 ПО 2015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ГОДЫ,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%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graphicFrame>
        <p:nvGraphicFramePr>
          <p:cNvPr id="12" name="Объект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252365"/>
              </p:ext>
            </p:extLst>
          </p:nvPr>
        </p:nvGraphicFramePr>
        <p:xfrm>
          <a:off x="1031033" y="1591075"/>
          <a:ext cx="10813611" cy="503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58708" y="6427893"/>
            <a:ext cx="8130019" cy="43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Данные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Росстата</a:t>
            </a: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6</a:t>
            </a:fld>
            <a:endParaRPr lang="ru-RU" dirty="0"/>
          </a:p>
        </p:txBody>
      </p:sp>
      <p:cxnSp>
        <p:nvCxnSpPr>
          <p:cNvPr id="13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10" name="Picture 4" descr="GERB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32959" y="1589632"/>
            <a:ext cx="26619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488" indent="-90488"/>
            <a:r>
              <a:rPr lang="ru-RU" sz="1200" dirty="0" smtClean="0"/>
              <a:t>* </a:t>
            </a:r>
            <a:r>
              <a:rPr lang="ru-RU" sz="1500" dirty="0" smtClean="0"/>
              <a:t>В 2000 году отменено </a:t>
            </a:r>
            <a:br>
              <a:rPr lang="ru-RU" sz="1500" dirty="0" smtClean="0"/>
            </a:br>
            <a:r>
              <a:rPr lang="ru-RU" sz="1500" dirty="0" smtClean="0"/>
              <a:t>страхование от безработицы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92288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747662"/>
            <a:ext cx="7704856" cy="58477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РАСПРЕДЕЛЕНИЕ РАБОТАЮЩИХ ПО ВИДАМ ЭКОНОМИЧЕСКОЙ ДЕЯТЕЛЬНОСТИ В САНКТ-ПЕТЕРБУРГЕ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0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graphicFrame>
        <p:nvGraphicFramePr>
          <p:cNvPr id="8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0279845"/>
              </p:ext>
            </p:extLst>
          </p:nvPr>
        </p:nvGraphicFramePr>
        <p:xfrm>
          <a:off x="2008414" y="1608364"/>
          <a:ext cx="8694965" cy="5113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58708" y="6427893"/>
            <a:ext cx="8130019" cy="43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Данные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Росстата</a:t>
            </a: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7</a:t>
            </a:fld>
            <a:endParaRPr lang="ru-RU" dirty="0"/>
          </a:p>
        </p:txBody>
      </p:sp>
      <p:cxnSp>
        <p:nvCxnSpPr>
          <p:cNvPr id="12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11" name="Picture 4" descr="GER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2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15616" y="788027"/>
            <a:ext cx="10967934" cy="83099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СООТНОШЕНИЕ ПОТРЕБНОСТИ В КАДРАХ И ПРЕДЛОЖЕНИЯ РАБОТНИКОВ НА РЫНКЕ ТРУДА </a:t>
            </a:r>
            <a:endPara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САНКТ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-ПЕТЕРБУРГА В 2014 ГОДУ</a:t>
            </a:r>
          </a:p>
          <a:p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(В ПРОФЕССИОНАЛЬНО-КВАЛИФИКАЦИОННОМ РАЗРЕЗЕ)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-7099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71600" y="908720"/>
            <a:ext cx="0" cy="600260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1069743" y="1696741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aphicFrame>
        <p:nvGraphicFramePr>
          <p:cNvPr id="9" name="Chart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475145"/>
              </p:ext>
            </p:extLst>
          </p:nvPr>
        </p:nvGraphicFramePr>
        <p:xfrm>
          <a:off x="1187623" y="2042985"/>
          <a:ext cx="10745039" cy="4483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8</a:t>
            </a:fld>
            <a:endParaRPr lang="ru-RU" dirty="0"/>
          </a:p>
        </p:txBody>
      </p:sp>
      <p:pic>
        <p:nvPicPr>
          <p:cNvPr id="10" name="Picture 4" descr="GER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86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20769" y="774255"/>
            <a:ext cx="10967934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ДИНАМИКА МИГРАЦИОННОГО ПРИРОСТА </a:t>
            </a: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cs typeface="Verdana"/>
              </a:rPr>
              <a:t>В САНКТ-ПЕТЕРБУРГЕ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56564" y="-7099"/>
            <a:ext cx="11435436" cy="692696"/>
          </a:xfrm>
          <a:prstGeom prst="rect">
            <a:avLst/>
          </a:prstGeom>
          <a:solidFill>
            <a:srgbClr val="276DB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bg1"/>
                </a:solidFill>
              </a:ln>
              <a:noFill/>
              <a:effectLst/>
              <a:latin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E063-4162-4D9C-958F-F07C1410A22E}" type="slidenum">
              <a:rPr lang="ru-RU" smtClean="0"/>
              <a:t>9</a:t>
            </a:fld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977" y="1447688"/>
            <a:ext cx="8777452" cy="4874039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358708" y="6427893"/>
            <a:ext cx="8130019" cy="43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Данные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Росстата</a:t>
            </a: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cxnSp>
        <p:nvCxnSpPr>
          <p:cNvPr id="13" name="Straight Connector 6"/>
          <p:cNvCxnSpPr/>
          <p:nvPr/>
        </p:nvCxnSpPr>
        <p:spPr bwMode="auto">
          <a:xfrm flipH="1">
            <a:off x="1043608" y="1359030"/>
            <a:ext cx="11122257" cy="0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rgbClr val="276DB6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Straight Connector 5"/>
          <p:cNvCxnSpPr/>
          <p:nvPr/>
        </p:nvCxnSpPr>
        <p:spPr bwMode="auto">
          <a:xfrm>
            <a:off x="971600" y="908720"/>
            <a:ext cx="0" cy="288032"/>
          </a:xfrm>
          <a:prstGeom prst="line">
            <a:avLst/>
          </a:prstGeom>
          <a:solidFill>
            <a:schemeClr val="accent1"/>
          </a:solidFill>
          <a:ln w="76200" cap="sq" cmpd="sng" algn="ctr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9" name="Picture 4" descr="GER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631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4">
      <a:dk1>
        <a:sysClr val="windowText" lastClr="000000"/>
      </a:dk1>
      <a:lt1>
        <a:sysClr val="window" lastClr="FFFFFF"/>
      </a:lt1>
      <a:dk2>
        <a:srgbClr val="1C232C"/>
      </a:dk2>
      <a:lt2>
        <a:srgbClr val="E7E6E6"/>
      </a:lt2>
      <a:accent1>
        <a:srgbClr val="33B9E5"/>
      </a:accent1>
      <a:accent2>
        <a:srgbClr val="E05670"/>
      </a:accent2>
      <a:accent3>
        <a:srgbClr val="E66826"/>
      </a:accent3>
      <a:accent4>
        <a:srgbClr val="FFC000"/>
      </a:accent4>
      <a:accent5>
        <a:srgbClr val="4FDFB5"/>
      </a:accent5>
      <a:accent6>
        <a:srgbClr val="CCB9F7"/>
      </a:accent6>
      <a:hlink>
        <a:srgbClr val="D47A8B"/>
      </a:hlink>
      <a:folHlink>
        <a:srgbClr val="7B96C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427</Words>
  <Application>Microsoft Office PowerPoint</Application>
  <PresentationFormat>Широкоэкранный</PresentationFormat>
  <Paragraphs>159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PT Sans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Ситуация на рынке труда Санкт-Петербурга в I полугодии 2015 года</dc:title>
  <dc:creator>Алексеева Мария Игоревна</dc:creator>
  <cp:lastModifiedBy>Алексеева Мария Игоревна</cp:lastModifiedBy>
  <cp:revision>105</cp:revision>
  <cp:lastPrinted>2015-10-07T07:12:15Z</cp:lastPrinted>
  <dcterms:created xsi:type="dcterms:W3CDTF">2015-07-28T06:43:04Z</dcterms:created>
  <dcterms:modified xsi:type="dcterms:W3CDTF">2015-10-07T08:35:03Z</dcterms:modified>
</cp:coreProperties>
</file>